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64" r:id="rId5"/>
    <p:sldId id="259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7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70" autoAdjust="0"/>
    <p:restoredTop sz="94694"/>
  </p:normalViewPr>
  <p:slideViewPr>
    <p:cSldViewPr snapToGrid="0">
      <p:cViewPr varScale="1">
        <p:scale>
          <a:sx n="121" d="100"/>
          <a:sy n="121" d="100"/>
        </p:scale>
        <p:origin x="4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BBF8F54-AC40-B8EC-63BD-BA98E0613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B0728A4-6C10-ACD9-D86B-91EC1A762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44ADFC3-3025-E74C-CDE2-D71D018E5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9FC2429-D0F7-0968-F739-18AE63BB1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D1C0E5B-37C9-A52D-623E-87E2CD814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79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A7B1B24-B2FF-1AA9-E324-309116D3E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324EA86-1FD4-C427-D0AB-1F9D9FECB4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8F48B24-301C-76BF-3BC1-EB8D3506E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568A6C0-3ECA-E12B-B747-A155F8EE1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2BFD4B4-1575-808D-1107-B6181DE6C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2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F37CF33C-CC9B-26AD-F67E-0B9996A93B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C957083-D13C-EAFA-B9EC-1197D63CA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7047699-5316-1F6C-E18F-113CB4B53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F07BD04-997E-3A29-406E-FF2C109A4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D636223-44F3-BB1E-093E-DCD314B9B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23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E38C5BE-1201-37F4-88CC-E54296D8A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83C30BB-610C-E2DF-5C67-269A6AC12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6569B66-3EDC-7231-C349-69FF084A2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D2BF118-A84B-642A-4832-57F52B689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D49AD45-D7DE-A9EF-78CF-26A8191F2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60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3719A9D-5A05-5718-EF81-9F2ECFAA9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BA08472-19A7-5A17-D35E-CCF9D3DDD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21284BF-1707-C374-326F-54C5F8385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82B5288-A1BF-5CD5-BF4F-50B6838B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1628FEF-EFCB-6188-1736-92951ACE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7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6BE2A7-10CB-03AE-EB3E-0EA5F02CB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514E9AE-AEF4-AE13-9A14-BBBB4A55C1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4B12A18-6C49-4C7F-DDA5-B57EB7DF0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2BE89C8-5E7E-15AF-9582-66D5598F2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8360A6B-5B99-31A2-C14C-A0F762D93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205676C-9E11-ABAD-EC2C-D780705E2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75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CBBEA6-5172-0AE5-C29A-4FD218895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8DE9742-8923-25E8-E36A-B7460EED3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A6EC009-77C0-EA12-4358-483281430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60BDAC47-F4F8-1143-11F0-3EA72D0B94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978015E1-1407-D7F6-9EFD-910C5B676B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B1AF838-D42D-5C03-F84E-824B9CF0F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8009D6AC-02D3-5D48-C50C-2F73746E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303E628E-1391-4D45-E0C8-5A775063E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34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AE7AF3-80DA-6F64-8770-94DF9A1A6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9254C93-DD3D-E9E1-9BB7-8F0B3D932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6BD14C0-C4C9-1AF1-792C-6B99F1B3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B3957E62-6163-2B5B-786A-88CE610FA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386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C23E6EAC-9EEE-7A1C-5F64-A9896E3DD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B80FAE6-A5B2-BCA5-866B-56FE6F381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6219939-0C3E-EB22-C401-1BC999ED1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03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0A6EAFD-4279-D65E-9930-833B20265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56EDFC-E415-006E-2043-FEA3D82DD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030D9AD-6559-A318-FAEF-93696D415A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9645AB3-3003-6C9C-C097-FDF90A1AA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1980FC3-BA1E-99FB-C530-C3D4F49E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AD586A1-FE35-2A78-F323-8BF9B9C7A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846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108701D-081C-132A-6575-5DBB34B6D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9C3B511-0432-65E5-8CBA-11E3235F39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19CBEB3-A63A-F9A2-5746-7BC495F82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E84E307-70F7-B7F6-E0F7-AAF720052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D42A61D-BECB-5B95-70FE-A376F8AED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B8B241B-4D4C-095D-5448-08FB2950E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945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1811E93D-1B1F-404A-FFEB-61D9DAB8E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5A4C70A-B811-57D3-01D4-56CCFB13C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76B4140-6064-4299-5D18-1D671B430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B4E9F5-F159-465B-8932-042D44B8DF3F}" type="datetimeFigureOut">
              <a:rPr lang="en-US" smtClean="0"/>
              <a:t>3/21/25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E5F3222-2204-0D9E-339A-C4E9DBC791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800BF31-56AF-12AE-191A-5F26AD128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56387B-A0D7-401F-8FB0-1176A26AA4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29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abs/pii/S104402830700021X" TargetMode="External"/><Relationship Id="rId2" Type="http://schemas.openxmlformats.org/officeDocument/2006/relationships/hyperlink" Target="https://carboncredits.com/weathering-the-storm-the-rise-of-25b-weather-derivatives-marke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hedocs.worldbank.org/en/doc/29d15a97a9791b5e6cfac1c302d08f08-0340012023/original/product-note-index-based-weather-derivative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9000" r="-9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FEB2D0D5-6F32-D18E-F0E8-DF567346660F}"/>
              </a:ext>
            </a:extLst>
          </p:cNvPr>
          <p:cNvGrpSpPr/>
          <p:nvPr/>
        </p:nvGrpSpPr>
        <p:grpSpPr>
          <a:xfrm>
            <a:off x="2077279" y="116230"/>
            <a:ext cx="5297556" cy="2000803"/>
            <a:chOff x="2494722" y="-112368"/>
            <a:chExt cx="4393095" cy="1662872"/>
          </a:xfrm>
        </p:grpSpPr>
        <p:sp>
          <p:nvSpPr>
            <p:cNvPr id="7" name="Téglalap 6">
              <a:extLst>
                <a:ext uri="{FF2B5EF4-FFF2-40B4-BE49-F238E27FC236}">
                  <a16:creationId xmlns:a16="http://schemas.microsoft.com/office/drawing/2014/main" id="{55CFF975-5276-F3E7-7FFE-10C4841FAA05}"/>
                </a:ext>
              </a:extLst>
            </p:cNvPr>
            <p:cNvSpPr/>
            <p:nvPr/>
          </p:nvSpPr>
          <p:spPr>
            <a:xfrm>
              <a:off x="2494722" y="308113"/>
              <a:ext cx="4393095" cy="124239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38" name="Picture 14" descr="Belimo | Mitglieder-Details | Mitglieder | Der Verein | VNL Schweiz">
              <a:extLst>
                <a:ext uri="{FF2B5EF4-FFF2-40B4-BE49-F238E27FC236}">
                  <a16:creationId xmlns:a16="http://schemas.microsoft.com/office/drawing/2014/main" id="{24271154-E6AA-2845-8500-FF4452FECB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51380" y="-112368"/>
              <a:ext cx="4279778" cy="1662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48799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22E52C06-FA9E-53D9-949D-06D64BA084C0}"/>
              </a:ext>
            </a:extLst>
          </p:cNvPr>
          <p:cNvSpPr/>
          <p:nvPr/>
        </p:nvSpPr>
        <p:spPr>
          <a:xfrm>
            <a:off x="414235" y="1411616"/>
            <a:ext cx="2824221" cy="135980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Commercial Real Estate Owner</a:t>
            </a:r>
          </a:p>
        </p:txBody>
      </p:sp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CC9487DC-019C-E9E9-6F74-77CBA7FF24D8}"/>
              </a:ext>
            </a:extLst>
          </p:cNvPr>
          <p:cNvSpPr/>
          <p:nvPr/>
        </p:nvSpPr>
        <p:spPr>
          <a:xfrm>
            <a:off x="8617525" y="1411616"/>
            <a:ext cx="2916820" cy="13598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Traders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1ECB630-E42E-1538-01EE-C78D5CF9F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089967" y="1205712"/>
            <a:ext cx="1773820" cy="1773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B1E1EFF6-5AEF-0AAC-6E92-C17D10D7662C}"/>
              </a:ext>
            </a:extLst>
          </p:cNvPr>
          <p:cNvGrpSpPr/>
          <p:nvPr/>
        </p:nvGrpSpPr>
        <p:grpSpPr>
          <a:xfrm>
            <a:off x="3238457" y="4323711"/>
            <a:ext cx="5379068" cy="2000803"/>
            <a:chOff x="2494722" y="-112368"/>
            <a:chExt cx="4393095" cy="1662872"/>
          </a:xfrm>
        </p:grpSpPr>
        <p:sp>
          <p:nvSpPr>
            <p:cNvPr id="11" name="Téglalap 10">
              <a:extLst>
                <a:ext uri="{FF2B5EF4-FFF2-40B4-BE49-F238E27FC236}">
                  <a16:creationId xmlns:a16="http://schemas.microsoft.com/office/drawing/2014/main" id="{387746C7-8786-D85D-2030-A92DC9B875EF}"/>
                </a:ext>
              </a:extLst>
            </p:cNvPr>
            <p:cNvSpPr/>
            <p:nvPr/>
          </p:nvSpPr>
          <p:spPr>
            <a:xfrm>
              <a:off x="2494722" y="308113"/>
              <a:ext cx="4393095" cy="124239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4" descr="Belimo | Mitglieder-Details | Mitglieder | Der Verein | VNL Schweiz">
              <a:extLst>
                <a:ext uri="{FF2B5EF4-FFF2-40B4-BE49-F238E27FC236}">
                  <a16:creationId xmlns:a16="http://schemas.microsoft.com/office/drawing/2014/main" id="{AFF2EF76-D968-D00C-B45B-73B89CB7A8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51380" y="-112368"/>
              <a:ext cx="4279778" cy="1662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6" name="Egyenes összekötő nyíllal 15">
            <a:extLst>
              <a:ext uri="{FF2B5EF4-FFF2-40B4-BE49-F238E27FC236}">
                <a16:creationId xmlns:a16="http://schemas.microsoft.com/office/drawing/2014/main" id="{6A76CB2F-10C5-6C8A-5700-B7EC76B7ABA7}"/>
              </a:ext>
            </a:extLst>
          </p:cNvPr>
          <p:cNvCxnSpPr>
            <a:cxnSpLocks/>
          </p:cNvCxnSpPr>
          <p:nvPr/>
        </p:nvCxnSpPr>
        <p:spPr>
          <a:xfrm flipH="1">
            <a:off x="6863787" y="1700240"/>
            <a:ext cx="1384225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Nyíl: jobbra mutató 16">
            <a:extLst>
              <a:ext uri="{FF2B5EF4-FFF2-40B4-BE49-F238E27FC236}">
                <a16:creationId xmlns:a16="http://schemas.microsoft.com/office/drawing/2014/main" id="{347FB7CB-F86E-46EA-B351-AD7C675835C9}"/>
              </a:ext>
            </a:extLst>
          </p:cNvPr>
          <p:cNvSpPr/>
          <p:nvPr/>
        </p:nvSpPr>
        <p:spPr>
          <a:xfrm rot="16200000">
            <a:off x="5280720" y="3666600"/>
            <a:ext cx="1294539" cy="4237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0ED1BB59-85D0-9741-CE1A-E983D0130303}"/>
              </a:ext>
            </a:extLst>
          </p:cNvPr>
          <p:cNvCxnSpPr>
            <a:cxnSpLocks/>
          </p:cNvCxnSpPr>
          <p:nvPr/>
        </p:nvCxnSpPr>
        <p:spPr>
          <a:xfrm>
            <a:off x="3495553" y="1729796"/>
            <a:ext cx="1384225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gyenes összekötő nyíllal 29">
            <a:extLst>
              <a:ext uri="{FF2B5EF4-FFF2-40B4-BE49-F238E27FC236}">
                <a16:creationId xmlns:a16="http://schemas.microsoft.com/office/drawing/2014/main" id="{057AFAF9-10CD-0DED-7635-43CF75163973}"/>
              </a:ext>
            </a:extLst>
          </p:cNvPr>
          <p:cNvCxnSpPr>
            <a:cxnSpLocks/>
          </p:cNvCxnSpPr>
          <p:nvPr/>
        </p:nvCxnSpPr>
        <p:spPr>
          <a:xfrm>
            <a:off x="6921219" y="2460931"/>
            <a:ext cx="1384225" cy="0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Egyenes összekötő nyíllal 30">
            <a:extLst>
              <a:ext uri="{FF2B5EF4-FFF2-40B4-BE49-F238E27FC236}">
                <a16:creationId xmlns:a16="http://schemas.microsoft.com/office/drawing/2014/main" id="{A54890B9-68EB-8E6E-BF3F-E7D2F466C441}"/>
              </a:ext>
            </a:extLst>
          </p:cNvPr>
          <p:cNvCxnSpPr>
            <a:cxnSpLocks/>
          </p:cNvCxnSpPr>
          <p:nvPr/>
        </p:nvCxnSpPr>
        <p:spPr>
          <a:xfrm flipH="1">
            <a:off x="3495552" y="2460931"/>
            <a:ext cx="1384225" cy="0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Szövegdoboz 32">
            <a:extLst>
              <a:ext uri="{FF2B5EF4-FFF2-40B4-BE49-F238E27FC236}">
                <a16:creationId xmlns:a16="http://schemas.microsoft.com/office/drawing/2014/main" id="{3A9E05C7-1183-54FA-92BA-25B13D3A6874}"/>
              </a:ext>
            </a:extLst>
          </p:cNvPr>
          <p:cNvSpPr txBox="1"/>
          <p:nvPr/>
        </p:nvSpPr>
        <p:spPr>
          <a:xfrm>
            <a:off x="6946386" y="2549891"/>
            <a:ext cx="15885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Payout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4" name="Szövegdoboz 33">
            <a:extLst>
              <a:ext uri="{FF2B5EF4-FFF2-40B4-BE49-F238E27FC236}">
                <a16:creationId xmlns:a16="http://schemas.microsoft.com/office/drawing/2014/main" id="{7DD49D07-EDA4-5A90-D9EC-D55E74CFA79D}"/>
              </a:ext>
            </a:extLst>
          </p:cNvPr>
          <p:cNvSpPr txBox="1"/>
          <p:nvPr/>
        </p:nvSpPr>
        <p:spPr>
          <a:xfrm>
            <a:off x="3705742" y="2549891"/>
            <a:ext cx="15885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Payout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6" name="Szövegdoboz 35">
            <a:extLst>
              <a:ext uri="{FF2B5EF4-FFF2-40B4-BE49-F238E27FC236}">
                <a16:creationId xmlns:a16="http://schemas.microsoft.com/office/drawing/2014/main" id="{04AE1E3A-1D9A-47F7-5D5A-ADC600249364}"/>
              </a:ext>
            </a:extLst>
          </p:cNvPr>
          <p:cNvSpPr txBox="1"/>
          <p:nvPr/>
        </p:nvSpPr>
        <p:spPr>
          <a:xfrm>
            <a:off x="4741584" y="3710666"/>
            <a:ext cx="237281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b="1" dirty="0"/>
              <a:t>Ground truth</a:t>
            </a:r>
            <a:endParaRPr lang="en-US" b="1" dirty="0"/>
          </a:p>
        </p:txBody>
      </p:sp>
      <p:sp>
        <p:nvSpPr>
          <p:cNvPr id="38" name="Szövegdoboz 37">
            <a:extLst>
              <a:ext uri="{FF2B5EF4-FFF2-40B4-BE49-F238E27FC236}">
                <a16:creationId xmlns:a16="http://schemas.microsoft.com/office/drawing/2014/main" id="{D3947BDF-6F2D-2C5D-8324-1506B0C50F56}"/>
              </a:ext>
            </a:extLst>
          </p:cNvPr>
          <p:cNvSpPr txBox="1"/>
          <p:nvPr/>
        </p:nvSpPr>
        <p:spPr>
          <a:xfrm>
            <a:off x="9510441" y="802974"/>
            <a:ext cx="1130987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b="1" dirty="0"/>
              <a:t>Buyer</a:t>
            </a:r>
            <a:endParaRPr lang="en-US" b="1" dirty="0"/>
          </a:p>
        </p:txBody>
      </p:sp>
      <p:sp>
        <p:nvSpPr>
          <p:cNvPr id="39" name="Szövegdoboz 38">
            <a:extLst>
              <a:ext uri="{FF2B5EF4-FFF2-40B4-BE49-F238E27FC236}">
                <a16:creationId xmlns:a16="http://schemas.microsoft.com/office/drawing/2014/main" id="{01EA993D-F2C1-167F-7760-9829BC59BA11}"/>
              </a:ext>
            </a:extLst>
          </p:cNvPr>
          <p:cNvSpPr txBox="1"/>
          <p:nvPr/>
        </p:nvSpPr>
        <p:spPr>
          <a:xfrm>
            <a:off x="1106477" y="806601"/>
            <a:ext cx="143973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b="1" dirty="0"/>
              <a:t>Issuer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71461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877E372-085E-4B78-BF17-4990E4365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479" y="387291"/>
            <a:ext cx="2964083" cy="1325563"/>
          </a:xfrm>
        </p:spPr>
        <p:txBody>
          <a:bodyPr/>
          <a:lstStyle/>
          <a:p>
            <a:r>
              <a:rPr lang="en-US" dirty="0"/>
              <a:t>HDD / CDD</a:t>
            </a:r>
          </a:p>
        </p:txBody>
      </p:sp>
      <p:pic>
        <p:nvPicPr>
          <p:cNvPr id="5122" name="Picture 2" descr="Temperature, thermometer icon set in flat design. Weather symbol vector  36101752 Vector Art at Vecteezy">
            <a:extLst>
              <a:ext uri="{FF2B5EF4-FFF2-40B4-BE49-F238E27FC236}">
                <a16:creationId xmlns:a16="http://schemas.microsoft.com/office/drawing/2014/main" id="{B0088498-45F9-6022-E048-B80587C4F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82" y="2060836"/>
            <a:ext cx="2964083" cy="1778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EA8DECFC-488E-F6F0-5817-98FBD57A9D40}"/>
              </a:ext>
            </a:extLst>
          </p:cNvPr>
          <p:cNvGrpSpPr/>
          <p:nvPr/>
        </p:nvGrpSpPr>
        <p:grpSpPr>
          <a:xfrm>
            <a:off x="1595010" y="1977535"/>
            <a:ext cx="1925025" cy="1945297"/>
            <a:chOff x="5186764" y="1529956"/>
            <a:chExt cx="1371600" cy="1371600"/>
          </a:xfrm>
          <a:solidFill>
            <a:srgbClr val="FF0000"/>
          </a:solidFill>
        </p:grpSpPr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25DB559B-B27E-5BE6-D317-1D534C602310}"/>
                </a:ext>
              </a:extLst>
            </p:cNvPr>
            <p:cNvSpPr/>
            <p:nvPr/>
          </p:nvSpPr>
          <p:spPr>
            <a:xfrm rot="2700000">
              <a:off x="5758264" y="1529958"/>
              <a:ext cx="228600" cy="13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églalap 6">
              <a:extLst>
                <a:ext uri="{FF2B5EF4-FFF2-40B4-BE49-F238E27FC236}">
                  <a16:creationId xmlns:a16="http://schemas.microsoft.com/office/drawing/2014/main" id="{23D6A7AA-EF3D-899F-1BC0-CA42F9BD6465}"/>
                </a:ext>
              </a:extLst>
            </p:cNvPr>
            <p:cNvSpPr/>
            <p:nvPr/>
          </p:nvSpPr>
          <p:spPr>
            <a:xfrm rot="8100000">
              <a:off x="5758263" y="1529956"/>
              <a:ext cx="228600" cy="13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Nyíl: jobbra mutató 8">
            <a:extLst>
              <a:ext uri="{FF2B5EF4-FFF2-40B4-BE49-F238E27FC236}">
                <a16:creationId xmlns:a16="http://schemas.microsoft.com/office/drawing/2014/main" id="{3D838E9E-2BEA-5905-26E3-42F25B89498E}"/>
              </a:ext>
            </a:extLst>
          </p:cNvPr>
          <p:cNvSpPr/>
          <p:nvPr/>
        </p:nvSpPr>
        <p:spPr>
          <a:xfrm>
            <a:off x="4322507" y="2675863"/>
            <a:ext cx="3071191" cy="27432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4AF563A5-2EAC-5159-AC2A-EDAB54A71BBD}"/>
              </a:ext>
            </a:extLst>
          </p:cNvPr>
          <p:cNvGrpSpPr/>
          <p:nvPr/>
        </p:nvGrpSpPr>
        <p:grpSpPr>
          <a:xfrm>
            <a:off x="7891669" y="1852717"/>
            <a:ext cx="3657601" cy="1646292"/>
            <a:chOff x="2494722" y="-112368"/>
            <a:chExt cx="4393095" cy="1662872"/>
          </a:xfrm>
        </p:grpSpPr>
        <p:sp>
          <p:nvSpPr>
            <p:cNvPr id="11" name="Téglalap 10">
              <a:extLst>
                <a:ext uri="{FF2B5EF4-FFF2-40B4-BE49-F238E27FC236}">
                  <a16:creationId xmlns:a16="http://schemas.microsoft.com/office/drawing/2014/main" id="{3E7F19F6-3377-DF67-7652-CCECABE43853}"/>
                </a:ext>
              </a:extLst>
            </p:cNvPr>
            <p:cNvSpPr/>
            <p:nvPr/>
          </p:nvSpPr>
          <p:spPr>
            <a:xfrm>
              <a:off x="2494722" y="308113"/>
              <a:ext cx="4393095" cy="124239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4" descr="Belimo | Mitglieder-Details | Mitglieder | Der Verein | VNL Schweiz">
              <a:extLst>
                <a:ext uri="{FF2B5EF4-FFF2-40B4-BE49-F238E27FC236}">
                  <a16:creationId xmlns:a16="http://schemas.microsoft.com/office/drawing/2014/main" id="{80D0A819-71BD-80D7-EE75-F5A486B562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51380" y="-112368"/>
              <a:ext cx="4279777" cy="16628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B30381C6-12E5-E30C-4353-A9481DADD1F3}"/>
              </a:ext>
            </a:extLst>
          </p:cNvPr>
          <p:cNvSpPr txBox="1"/>
          <p:nvPr/>
        </p:nvSpPr>
        <p:spPr>
          <a:xfrm>
            <a:off x="954156" y="4850296"/>
            <a:ext cx="76034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HDD and CDD are measurements designed to quantify the demand for energy needed for heating/cooling a building based on outside temperature data.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288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tart_demo.mp4">
            <a:hlinkClick r:id="" action="ppaction://media"/>
            <a:extLst>
              <a:ext uri="{FF2B5EF4-FFF2-40B4-BE49-F238E27FC236}">
                <a16:creationId xmlns:a16="http://schemas.microsoft.com/office/drawing/2014/main" id="{D9234A1C-6208-41F9-083A-5D8E1D847C3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466" y="306817"/>
            <a:ext cx="11099067" cy="6244365"/>
          </a:xfrm>
        </p:spPr>
      </p:pic>
    </p:spTree>
    <p:extLst>
      <p:ext uri="{BB962C8B-B14F-4D97-AF65-F5344CB8AC3E}">
        <p14:creationId xmlns:p14="http://schemas.microsoft.com/office/powerpoint/2010/main" val="3715271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szöveg, képernyőkép, Betűtípus, Diagram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36BFBCE6-499C-243A-538C-897013087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17" y="0"/>
            <a:ext cx="11312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92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A843D424-2BE9-B7B4-1819-E38C7D1E7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zövegdoboz 8">
            <a:extLst>
              <a:ext uri="{FF2B5EF4-FFF2-40B4-BE49-F238E27FC236}">
                <a16:creationId xmlns:a16="http://schemas.microsoft.com/office/drawing/2014/main" id="{6707A459-844B-54AA-F609-154D4BCB39AE}"/>
              </a:ext>
            </a:extLst>
          </p:cNvPr>
          <p:cNvSpPr txBox="1"/>
          <p:nvPr/>
        </p:nvSpPr>
        <p:spPr>
          <a:xfrm>
            <a:off x="1470992" y="327992"/>
            <a:ext cx="98099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References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C8C932DC-A732-B949-13EF-0BAC1DCDD67A}"/>
              </a:ext>
            </a:extLst>
          </p:cNvPr>
          <p:cNvSpPr txBox="1"/>
          <p:nvPr/>
        </p:nvSpPr>
        <p:spPr>
          <a:xfrm>
            <a:off x="1232452" y="1431235"/>
            <a:ext cx="95117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hlinkClick r:id="rId2"/>
              </a:rPr>
              <a:t>https://carboncredits.com/weathering-the-storm-the-rise-of-25b-weather-derivatives-market/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3"/>
              </a:rPr>
              <a:t>https://www.sciencedirect.com/science/article/abs/pii/S104402830700021X</a:t>
            </a: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4"/>
              </a:rPr>
              <a:t>https://thedocs.worldbank.org/en/doc/29d15a97a9791b5e6cfac1c302d08f08-0340012023/original/product-note-index-based-weather-derivative.pdf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820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85</Words>
  <Application>Microsoft Macintosh PowerPoint</Application>
  <PresentationFormat>Widescreen</PresentationFormat>
  <Paragraphs>18</Paragraphs>
  <Slides>6</Slides>
  <Notes>0</Notes>
  <HiddenSlides>2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Office-téma</vt:lpstr>
      <vt:lpstr>PowerPoint Presentation</vt:lpstr>
      <vt:lpstr>PowerPoint Presentation</vt:lpstr>
      <vt:lpstr>HDD / CDD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Kamel Charaf</dc:creator>
  <cp:lastModifiedBy>Sebastian Andreas Maier</cp:lastModifiedBy>
  <cp:revision>7</cp:revision>
  <dcterms:created xsi:type="dcterms:W3CDTF">2025-03-20T23:11:12Z</dcterms:created>
  <dcterms:modified xsi:type="dcterms:W3CDTF">2025-03-21T02:06:00Z</dcterms:modified>
</cp:coreProperties>
</file>

<file path=docProps/thumbnail.jpeg>
</file>